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5" r:id="rId5"/>
    <p:sldId id="260" r:id="rId6"/>
    <p:sldId id="286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14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7" autoAdjust="0"/>
    <p:restoredTop sz="94660"/>
  </p:normalViewPr>
  <p:slideViewPr>
    <p:cSldViewPr snapToGrid="0">
      <p:cViewPr>
        <p:scale>
          <a:sx n="100" d="100"/>
          <a:sy n="100" d="100"/>
        </p:scale>
        <p:origin x="2924" y="16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>
            <a:extLst>
              <a:ext uri="{FF2B5EF4-FFF2-40B4-BE49-F238E27FC236}">
                <a16:creationId xmlns:a16="http://schemas.microsoft.com/office/drawing/2014/main" id="{8DB6AFB5-9526-41B7-A5F1-934F5E3FA83B}"/>
              </a:ext>
            </a:extLst>
          </p:cNvPr>
          <p:cNvSpPr/>
          <p:nvPr userDrawn="1"/>
        </p:nvSpPr>
        <p:spPr>
          <a:xfrm>
            <a:off x="5" y="2677995"/>
            <a:ext cx="12192513" cy="1012426"/>
          </a:xfrm>
          <a:prstGeom prst="rect">
            <a:avLst/>
          </a:prstGeom>
          <a:gradFill>
            <a:gsLst>
              <a:gs pos="100000">
                <a:srgbClr val="26B1B4"/>
              </a:gs>
              <a:gs pos="0">
                <a:srgbClr val="1C7F8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pic>
        <p:nvPicPr>
          <p:cNvPr id="59" name="Picture 6" descr="hashOverlay-FullResolve.png">
            <a:extLst>
              <a:ext uri="{FF2B5EF4-FFF2-40B4-BE49-F238E27FC236}">
                <a16:creationId xmlns:a16="http://schemas.microsoft.com/office/drawing/2014/main" id="{60FE180F-A6DF-4A54-893C-96E06D6A6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-1" r="72" b="84418"/>
          <a:stretch/>
        </p:blipFill>
        <p:spPr>
          <a:xfrm>
            <a:off x="1542" y="2677995"/>
            <a:ext cx="12190458" cy="1294916"/>
          </a:xfrm>
          <a:prstGeom prst="rect">
            <a:avLst/>
          </a:prstGeom>
        </p:spPr>
      </p:pic>
      <p:sp>
        <p:nvSpPr>
          <p:cNvPr id="60" name="Rectangle 8">
            <a:extLst>
              <a:ext uri="{FF2B5EF4-FFF2-40B4-BE49-F238E27FC236}">
                <a16:creationId xmlns:a16="http://schemas.microsoft.com/office/drawing/2014/main" id="{5670379B-7957-4968-95AE-B64C0C953950}"/>
              </a:ext>
            </a:extLst>
          </p:cNvPr>
          <p:cNvSpPr/>
          <p:nvPr userDrawn="1"/>
        </p:nvSpPr>
        <p:spPr>
          <a:xfrm>
            <a:off x="-1" y="2810007"/>
            <a:ext cx="11091415" cy="747361"/>
          </a:xfrm>
          <a:prstGeom prst="rect">
            <a:avLst/>
          </a:prstGeom>
          <a:solidFill>
            <a:srgbClr val="134F52"/>
          </a:solidFill>
          <a:ln w="12700" cap="flat" cmpd="sng" algn="ctr">
            <a:noFill/>
            <a:prstDash val="solid"/>
          </a:ln>
          <a:effectLst/>
        </p:spPr>
      </p:sp>
      <p:pic>
        <p:nvPicPr>
          <p:cNvPr id="61" name="Picture 6" descr="HD-ShadowLong.png">
            <a:extLst>
              <a:ext uri="{FF2B5EF4-FFF2-40B4-BE49-F238E27FC236}">
                <a16:creationId xmlns:a16="http://schemas.microsoft.com/office/drawing/2014/main" id="{02895EEF-A553-4F66-8976-502C2AB1D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" y="3549198"/>
            <a:ext cx="11161959" cy="2759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4363E3-1C47-4F3E-AB2A-E9533DFC4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6" y="1122363"/>
            <a:ext cx="10028764" cy="2387600"/>
          </a:xfrm>
        </p:spPr>
        <p:txBody>
          <a:bodyPr anchor="b"/>
          <a:lstStyle>
            <a:lvl1pPr algn="l">
              <a:defRPr lang="de-DE" sz="3600" b="1" kern="1200" dirty="0" smtClean="0">
                <a:blipFill dpi="0" rotWithShape="1">
                  <a:blip r:embed="rId4"/>
                  <a:srcRect/>
                  <a:tile tx="0" ty="0" sx="100000" sy="100000" flip="none" algn="tl"/>
                </a:blip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BAFF7B-A84F-4131-932F-5B4A2FD77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6" y="3972910"/>
            <a:ext cx="10028764" cy="1284889"/>
          </a:xfrm>
        </p:spPr>
        <p:txBody>
          <a:bodyPr/>
          <a:lstStyle>
            <a:lvl1pPr marL="0" indent="0" algn="l">
              <a:buNone/>
              <a:defRPr lang="de-DE" sz="2400" kern="1200" dirty="0" smtClean="0">
                <a:solidFill>
                  <a:srgbClr val="EF7A44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032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CF77B-F4C8-4A51-9687-EFD6F359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DE7CB7F-A317-4E77-A137-C5AF41EA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5BDF90-0967-4743-9BE7-82F6FF35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4E6C8D-799B-4B23-AD11-0DAFE193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948C37-B71A-4711-ADA7-F314CAFC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4855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1A0E35-D147-4DC1-9FEA-ADCD08258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DFD6E6A-8BDF-44B8-86FE-FC9948DDC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918DA6-399F-4E5A-9E51-921F45DF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052438-8265-4A8E-9B68-FF02B2E6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F7DF9B-3B26-4AB4-A59F-50C33B56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447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AAD32ACA-D8FE-45B5-9A1B-359426866DD9}"/>
              </a:ext>
            </a:extLst>
          </p:cNvPr>
          <p:cNvSpPr/>
          <p:nvPr userDrawn="1"/>
        </p:nvSpPr>
        <p:spPr>
          <a:xfrm>
            <a:off x="-1" y="-26327"/>
            <a:ext cx="12192001" cy="1012426"/>
          </a:xfrm>
          <a:prstGeom prst="rect">
            <a:avLst/>
          </a:prstGeom>
          <a:gradFill>
            <a:gsLst>
              <a:gs pos="100000">
                <a:srgbClr val="26B1B4"/>
              </a:gs>
              <a:gs pos="0">
                <a:srgbClr val="1C7F8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pic>
        <p:nvPicPr>
          <p:cNvPr id="40" name="Picture 6" descr="hashOverlay-FullResolve.png">
            <a:extLst>
              <a:ext uri="{FF2B5EF4-FFF2-40B4-BE49-F238E27FC236}">
                <a16:creationId xmlns:a16="http://schemas.microsoft.com/office/drawing/2014/main" id="{E23C724B-D3CE-4217-95B9-D3163A7B1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-1" r="72" b="84418"/>
          <a:stretch/>
        </p:blipFill>
        <p:spPr>
          <a:xfrm>
            <a:off x="-4" y="-24916"/>
            <a:ext cx="12192004" cy="129491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3840D6-6664-4233-89C0-85673B49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0030" y="1301825"/>
            <a:ext cx="613834" cy="365125"/>
          </a:xfrm>
        </p:spPr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1238452-BFE3-4EAE-9E0E-D4EBCC534924}"/>
              </a:ext>
            </a:extLst>
          </p:cNvPr>
          <p:cNvSpPr txBox="1"/>
          <p:nvPr userDrawn="1"/>
        </p:nvSpPr>
        <p:spPr>
          <a:xfrm>
            <a:off x="8834791" y="964039"/>
            <a:ext cx="3312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rgbClr val="229B9E"/>
                </a:solidFill>
                <a:latin typeface="Raleway" panose="020B0503030101060003" pitchFamily="34" charset="0"/>
              </a:rPr>
              <a:t>feel-ok.ch | </a:t>
            </a:r>
            <a:r>
              <a:rPr lang="de-CH" sz="1600" dirty="0">
                <a:solidFill>
                  <a:srgbClr val="EF7A44"/>
                </a:solidFill>
                <a:latin typeface="Raleway" panose="020B0503030101060003" pitchFamily="34" charset="0"/>
              </a:rPr>
              <a:t>Seit 20 Jahren </a:t>
            </a:r>
            <a:r>
              <a:rPr lang="de-CH" sz="1600" dirty="0">
                <a:solidFill>
                  <a:srgbClr val="229B9E"/>
                </a:solidFill>
                <a:latin typeface="Raleway" panose="020B0503030101060003" pitchFamily="34" charset="0"/>
              </a:rPr>
              <a:t>online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7F7B0ED-1C5B-49D7-A043-8B693B62A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1434739"/>
            <a:ext cx="11416455" cy="5127170"/>
          </a:xfrm>
        </p:spPr>
        <p:txBody>
          <a:bodyPr/>
          <a:lstStyle>
            <a:lvl1pPr marL="228605" indent="-228605"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400">
                <a:latin typeface="Raleway" panose="020B0503030101060003" pitchFamily="34" charset="0"/>
              </a:defRPr>
            </a:lvl1pPr>
            <a:lvl2pPr marL="800116" indent="-342907"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2000">
                <a:latin typeface="Raleway" panose="020B0503030101060003" pitchFamily="34" charset="0"/>
              </a:defRPr>
            </a:lvl2pPr>
            <a:lvl3pPr marL="1143023" indent="-228605">
              <a:buClr>
                <a:srgbClr val="EF7A44"/>
              </a:buClr>
              <a:buSzPct val="75000"/>
              <a:buFont typeface="Wingdings" panose="05000000000000000000" pitchFamily="2" charset="2"/>
              <a:buChar char="§"/>
              <a:defRPr sz="1800">
                <a:latin typeface="Raleway" panose="020B0503030101060003" pitchFamily="34" charset="0"/>
              </a:defRPr>
            </a:lvl3pPr>
            <a:lvl4pPr>
              <a:defRPr sz="1600"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EED14894-42C1-4419-8089-EFC66A878017}"/>
              </a:ext>
            </a:extLst>
          </p:cNvPr>
          <p:cNvSpPr/>
          <p:nvPr userDrawn="1"/>
        </p:nvSpPr>
        <p:spPr>
          <a:xfrm>
            <a:off x="-3" y="89754"/>
            <a:ext cx="11294195" cy="747361"/>
          </a:xfrm>
          <a:prstGeom prst="rect">
            <a:avLst/>
          </a:prstGeom>
          <a:solidFill>
            <a:srgbClr val="134F52"/>
          </a:solidFill>
          <a:ln w="12700" cap="flat" cmpd="sng" algn="ctr">
            <a:noFill/>
            <a:prstDash val="solid"/>
          </a:ln>
          <a:effectLst/>
        </p:spPr>
      </p:sp>
      <p:pic>
        <p:nvPicPr>
          <p:cNvPr id="42" name="Picture 6" descr="HD-ShadowLong.png">
            <a:extLst>
              <a:ext uri="{FF2B5EF4-FFF2-40B4-BE49-F238E27FC236}">
                <a16:creationId xmlns:a16="http://schemas.microsoft.com/office/drawing/2014/main" id="{BC4829AE-D65C-4633-BE0D-ABAE81D11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9628"/>
            <a:ext cx="11235956" cy="275942"/>
          </a:xfrm>
          <a:prstGeom prst="rect">
            <a:avLst/>
          </a:prstGeom>
        </p:spPr>
      </p:pic>
      <p:sp>
        <p:nvSpPr>
          <p:cNvPr id="43" name="Rectangle 10">
            <a:extLst>
              <a:ext uri="{FF2B5EF4-FFF2-40B4-BE49-F238E27FC236}">
                <a16:creationId xmlns:a16="http://schemas.microsoft.com/office/drawing/2014/main" id="{F5ACCA3B-3CDA-4AA8-9496-D9332C010A21}"/>
              </a:ext>
            </a:extLst>
          </p:cNvPr>
          <p:cNvSpPr/>
          <p:nvPr userDrawn="1"/>
        </p:nvSpPr>
        <p:spPr>
          <a:xfrm>
            <a:off x="11478939" y="89753"/>
            <a:ext cx="528320" cy="742143"/>
          </a:xfrm>
          <a:prstGeom prst="rect">
            <a:avLst/>
          </a:prstGeom>
          <a:solidFill>
            <a:srgbClr val="134F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15" descr="HD-ShadowShort.png">
            <a:extLst>
              <a:ext uri="{FF2B5EF4-FFF2-40B4-BE49-F238E27FC236}">
                <a16:creationId xmlns:a16="http://schemas.microsoft.com/office/drawing/2014/main" id="{EF14FDB2-F5F6-4DDF-855C-C687D7FC6F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2"/>
          <a:stretch/>
        </p:blipFill>
        <p:spPr>
          <a:xfrm>
            <a:off x="11478936" y="825618"/>
            <a:ext cx="528320" cy="14427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74F59020-3C9C-40CC-A9E4-F4DF6E9B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26" y="104899"/>
            <a:ext cx="11126635" cy="747361"/>
          </a:xfrm>
        </p:spPr>
        <p:txBody>
          <a:bodyPr>
            <a:normAutofit/>
          </a:bodyPr>
          <a:lstStyle>
            <a:lvl1pPr>
              <a:defRPr sz="3200" b="1">
                <a:blipFill dpi="0" rotWithShape="1">
                  <a:blip r:embed="rId5"/>
                  <a:srcRect/>
                  <a:tile tx="0" ty="0" sx="100000" sy="100000" flip="none" algn="tl"/>
                </a:blipFill>
                <a:latin typeface="Raleway" panose="020B0503030101060003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3F4138FD-5F51-40C9-955A-D32F808A5BBF}"/>
              </a:ext>
            </a:extLst>
          </p:cNvPr>
          <p:cNvSpPr txBox="1">
            <a:spLocks/>
          </p:cNvSpPr>
          <p:nvPr userDrawn="1"/>
        </p:nvSpPr>
        <p:spPr>
          <a:xfrm>
            <a:off x="11486045" y="241031"/>
            <a:ext cx="507819" cy="41886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800" b="1" kern="1200">
                <a:blipFill dpi="0" rotWithShape="1">
                  <a:blip r:embed="rId5">
                    <a:alphaModFix amt="70000"/>
                  </a:blip>
                  <a:srcRect/>
                  <a:tile tx="0" ty="0" sx="100000" sy="100000" flip="none" algn="tl"/>
                </a:blip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BBC554-27F8-4FEF-B36D-1B0B76B39711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953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18E49-20DC-4587-8D35-BC951135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64C052-4D8E-41A5-9D14-BDC930A6F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3DA92B-0C12-47DC-855F-D95EBF11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4767D1-067C-45C3-B678-1558316E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3C6E41-9CDB-4862-A611-E23EF4CA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46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65DDF-501D-47F8-B2ED-F02D8D77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161616-F614-4331-8508-CAF87262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53A5FBC-0FD1-4547-8422-25358FCB0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C83A58-EB5F-4BD6-8E9B-9095BAF8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BEB142-0411-4CD8-830B-DA046432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D8AD21-6AA0-4FA8-939C-B8D0E316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930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B0F05-7808-47D7-8D30-09D988F6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1E7E0-95EC-480F-9E7A-D7F634A7F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0C1AFE-DB4F-4D65-8CFE-94673FDB6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33B472-AAEF-4E1F-B032-AF6ABB8B2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AA9D4E9-98BD-41D8-805B-EE1C1A44F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3718784-F0D1-428E-891F-6041D800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02B0AD1-DDDE-4BA8-A345-69099909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E90926-2F80-4206-9CAC-FCA218AD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648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D3A2D-62DD-478B-A750-6DA81291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2CE4B0-62F6-474A-88D4-5D3B2369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14069D-3716-4F7C-B41A-025B67BF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80D88-6724-4B51-9722-AC72EA9B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956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E4F1F3-2ED8-477D-81F3-20D57890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62ADA7-5F36-487D-8062-B35FEC2C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044702-A25F-48D2-8A0A-0912C0C6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44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35DA4-1A95-4FA1-8793-3DD41466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38692-66BB-4959-9B75-01A460720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F5EB78-1567-4EAD-A52A-2A690A267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55D500-329E-419F-A0D4-71EF6D61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75B907-39CA-471A-8631-597424F6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C54E32-A050-4CBB-A1D7-228D7062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918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AAEBE-8E2A-43EE-9557-A05A4A09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73C9455-5A36-4DEC-86D1-596FB57B8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3BE1E8-5A70-432F-ACF1-923C33610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7BE595-8459-471E-9D88-8FA43833B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6932A9-2396-4B83-A9CB-D4F138807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45FED7-B36F-4150-A139-3D149817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299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0457A6-ACFA-4BFC-8C8E-D84970941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ED3E0-AF13-467A-84A6-72D2C9F33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088E7F-39DC-430B-8338-223963A9C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87E9E-918D-40B7-9B27-BEE4853A6C2E}" type="datetimeFigureOut">
              <a:rPr lang="de-CH" smtClean="0"/>
              <a:t>31.07.2019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DF3521-B500-4C55-BF1E-04991AF92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08699A-F76A-4F04-AE07-2185DF10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B055-31F2-4D16-B453-FA7E6F539A2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60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7" Type="http://schemas.openxmlformats.org/officeDocument/2006/relationships/image" Target="../media/image19.png"/><Relationship Id="rId2" Type="http://schemas.openxmlformats.org/officeDocument/2006/relationships/image" Target="../media/image14.gif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gif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20" Type="http://schemas.openxmlformats.org/officeDocument/2006/relationships/image" Target="../media/image32.png"/><Relationship Id="rId41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ACD70-EECE-4DDB-AF2D-6CA9983D3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6" y="1122363"/>
            <a:ext cx="10028764" cy="2387600"/>
          </a:xfrm>
        </p:spPr>
        <p:txBody>
          <a:bodyPr/>
          <a:lstStyle/>
          <a:p>
            <a:r>
              <a:rPr lang="de-CH" dirty="0"/>
              <a:t>feel-ok.ch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9045FD-4587-4081-9796-F23210E34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Für Tempo-Zuschauer/-innen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F4B127-94B2-46B5-8948-462C4E55B9F3}"/>
              </a:ext>
            </a:extLst>
          </p:cNvPr>
          <p:cNvSpPr txBox="1"/>
          <p:nvPr/>
        </p:nvSpPr>
        <p:spPr>
          <a:xfrm>
            <a:off x="4042377" y="291366"/>
            <a:ext cx="7632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 dirty="0">
                <a:solidFill>
                  <a:srgbClr val="28B1B4"/>
                </a:solidFill>
                <a:latin typeface="Raleway" panose="020B0503030101060003" pitchFamily="34" charset="0"/>
              </a:rPr>
              <a:t>Schweizerische Gesundheitsstiftung RADIX</a:t>
            </a:r>
          </a:p>
          <a:p>
            <a:pPr algn="r"/>
            <a:r>
              <a:rPr lang="de-CH" sz="2000" dirty="0">
                <a:solidFill>
                  <a:srgbClr val="28B1B4"/>
                </a:solidFill>
                <a:latin typeface="Raleway" panose="020B0503030101060003" pitchFamily="34" charset="0"/>
              </a:rPr>
              <a:t>Pfingstweidstrasse 10</a:t>
            </a:r>
          </a:p>
          <a:p>
            <a:pPr algn="r"/>
            <a:r>
              <a:rPr lang="de-CH" sz="2000" dirty="0">
                <a:solidFill>
                  <a:srgbClr val="28B1B4"/>
                </a:solidFill>
                <a:latin typeface="Raleway" panose="020B0503030101060003" pitchFamily="34" charset="0"/>
              </a:rPr>
              <a:t>8005 Zürich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6CC3FC-BE4F-4BBA-BA32-74136F70F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83"/>
          <a:stretch/>
        </p:blipFill>
        <p:spPr>
          <a:xfrm>
            <a:off x="6165341" y="1550422"/>
            <a:ext cx="5417053" cy="5053578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349131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Patronatsinstitutionen | feel-ok.ch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/info-netzwerk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2" descr="Aids-Hilfe Schweiz Logo">
            <a:extLst>
              <a:ext uri="{FF2B5EF4-FFF2-40B4-BE49-F238E27FC236}">
                <a16:creationId xmlns:a16="http://schemas.microsoft.com/office/drawing/2014/main" id="{A5802834-CA74-4EBD-8B5F-114B748B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0" y="2807168"/>
            <a:ext cx="1191674" cy="3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 Arbeitsgemeinschaft Ess-StÃ¶rungen AES">
            <a:extLst>
              <a:ext uri="{FF2B5EF4-FFF2-40B4-BE49-F238E27FC236}">
                <a16:creationId xmlns:a16="http://schemas.microsoft.com/office/drawing/2014/main" id="{4F3E870F-1A51-464A-A43C-E61DD105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55" y="2773041"/>
            <a:ext cx="521442" cy="52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portal.at-schweiz.ch/images/logos/logoATDE.png">
            <a:extLst>
              <a:ext uri="{FF2B5EF4-FFF2-40B4-BE49-F238E27FC236}">
                <a16:creationId xmlns:a16="http://schemas.microsoft.com/office/drawing/2014/main" id="{AB91ABF6-5532-4CBE-92CF-499BD3331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23" y="2782416"/>
            <a:ext cx="1662395" cy="36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D0BE02-3AC4-491F-AAFB-B1D1049A5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863" y="3259309"/>
            <a:ext cx="506421" cy="5041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7BB9598-4279-422F-ABD9-C0EB3213F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635" y="2823216"/>
            <a:ext cx="1438498" cy="3660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89D58CC-7AEE-4197-9E79-318FB57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672" y="3137468"/>
            <a:ext cx="1310061" cy="19907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984AD83-EF46-4B18-8ABA-E6B2C075F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672" y="2739454"/>
            <a:ext cx="1489873" cy="4623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FD0989F-B55E-4311-BD36-A54898DFA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0081" y="2780364"/>
            <a:ext cx="488452" cy="48341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829983E-86A4-457F-8B39-BA4863BE3C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204" y="3621286"/>
            <a:ext cx="1225860" cy="222883"/>
          </a:xfrm>
          <a:prstGeom prst="rect">
            <a:avLst/>
          </a:prstGeom>
        </p:spPr>
      </p:pic>
      <p:pic>
        <p:nvPicPr>
          <p:cNvPr id="17" name="Picture 16" descr="Swiss Olympic">
            <a:extLst>
              <a:ext uri="{FF2B5EF4-FFF2-40B4-BE49-F238E27FC236}">
                <a16:creationId xmlns:a16="http://schemas.microsoft.com/office/drawing/2014/main" id="{4E9A5CD9-9ED6-43C9-AB62-EB416B7E3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66" y="3486992"/>
            <a:ext cx="755042" cy="2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Logo jugend.gr; zurÃ¼ck zur Startseite">
            <a:extLst>
              <a:ext uri="{FF2B5EF4-FFF2-40B4-BE49-F238E27FC236}">
                <a16:creationId xmlns:a16="http://schemas.microsoft.com/office/drawing/2014/main" id="{9D94A10C-B4B3-4E24-85CD-1D726910C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66" y="3337580"/>
            <a:ext cx="1675905" cy="36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33DFBD4-4DE8-4D46-A36D-9F84D82715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4883" y="3607964"/>
            <a:ext cx="491116" cy="48139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41A15E3-F552-4886-B9ED-60577DD20E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5261" y="3322541"/>
            <a:ext cx="1162358" cy="263297"/>
          </a:xfrm>
          <a:prstGeom prst="rect">
            <a:avLst/>
          </a:prstGeom>
        </p:spPr>
      </p:pic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1980578-30B5-494A-9EAE-94D8CC1770C5}"/>
              </a:ext>
            </a:extLst>
          </p:cNvPr>
          <p:cNvCxnSpPr>
            <a:cxnSpLocks/>
          </p:cNvCxnSpPr>
          <p:nvPr/>
        </p:nvCxnSpPr>
        <p:spPr>
          <a:xfrm>
            <a:off x="9062800" y="3324239"/>
            <a:ext cx="1631206" cy="0"/>
          </a:xfrm>
          <a:prstGeom prst="line">
            <a:avLst/>
          </a:prstGeom>
          <a:ln>
            <a:solidFill>
              <a:srgbClr val="74D2D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CFEB75C1-2F74-4D1A-9C3B-F3B78F773F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4488" y="4113079"/>
            <a:ext cx="1734129" cy="310715"/>
          </a:xfrm>
          <a:prstGeom prst="rect">
            <a:avLst/>
          </a:prstGeom>
        </p:spPr>
      </p:pic>
      <p:pic>
        <p:nvPicPr>
          <p:cNvPr id="23" name="Picture 20" descr="Logo">
            <a:extLst>
              <a:ext uri="{FF2B5EF4-FFF2-40B4-BE49-F238E27FC236}">
                <a16:creationId xmlns:a16="http://schemas.microsoft.com/office/drawing/2014/main" id="{F7BB44DE-FE18-4A0D-9AF5-4C6708ABB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1"/>
          <a:stretch/>
        </p:blipFill>
        <p:spPr bwMode="auto">
          <a:xfrm>
            <a:off x="3782732" y="3947587"/>
            <a:ext cx="1461523" cy="3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16E21D8-7C20-4FC1-BB36-C90D10AB873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2199"/>
          <a:stretch/>
        </p:blipFill>
        <p:spPr>
          <a:xfrm>
            <a:off x="10006601" y="5027061"/>
            <a:ext cx="1928338" cy="468796"/>
          </a:xfrm>
          <a:prstGeom prst="rect">
            <a:avLst/>
          </a:prstGeom>
        </p:spPr>
      </p:pic>
      <p:pic>
        <p:nvPicPr>
          <p:cNvPr id="26" name="Picture 22" descr="Logo Kanton ZÃ¼rich">
            <a:extLst>
              <a:ext uri="{FF2B5EF4-FFF2-40B4-BE49-F238E27FC236}">
                <a16:creationId xmlns:a16="http://schemas.microsoft.com/office/drawing/2014/main" id="{F9AD2F5E-47DE-4488-97FA-C05A6F33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351" y="4972043"/>
            <a:ext cx="558363" cy="53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E0CAD5A-5CC7-4DC1-9A11-66C059DF81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3441" y="4593852"/>
            <a:ext cx="1696628" cy="24129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B58B220-7417-44E9-A099-42B450711D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5436" y="5041795"/>
            <a:ext cx="1331017" cy="1320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77AE99-5DEE-446D-A69F-76046E76301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5436" y="4907654"/>
            <a:ext cx="1497038" cy="12877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68560FC-BE39-4D76-8C13-AD999F1680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65606" y="4425270"/>
            <a:ext cx="775805" cy="50004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E9F9CF9-1FBA-4226-8882-FC6358E72C8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42494" y="4502943"/>
            <a:ext cx="2095109" cy="33343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9FE3CF5-44D3-491E-97C0-01EA022F35E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30532" y="4618700"/>
            <a:ext cx="1284776" cy="38830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655B50D-EECB-47D8-B0DF-5E86F7534DE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70362" y="3766901"/>
            <a:ext cx="900901" cy="64490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C8700FA-DBB4-4C8F-8F0F-B202D3757C4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20682" y="4389254"/>
            <a:ext cx="555911" cy="11610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2CD167B-406C-4658-ADED-437DA907F6B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645896" y="5795421"/>
            <a:ext cx="1610031" cy="329208"/>
          </a:xfrm>
          <a:prstGeom prst="rect">
            <a:avLst/>
          </a:prstGeom>
        </p:spPr>
      </p:pic>
      <p:pic>
        <p:nvPicPr>
          <p:cNvPr id="36" name="Picture 26" descr="NCBI Schweiz">
            <a:extLst>
              <a:ext uri="{FF2B5EF4-FFF2-40B4-BE49-F238E27FC236}">
                <a16:creationId xmlns:a16="http://schemas.microsoft.com/office/drawing/2014/main" id="{3BD1AE1A-76B9-44AE-8925-C35FE3EC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51" y="3850364"/>
            <a:ext cx="797486" cy="4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0D528C3-EF6E-429A-8CFD-8861E6193BD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25887" y="5018642"/>
            <a:ext cx="544687" cy="439784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5C777D1-B729-4C66-87E8-77A5FDFA6A7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58159" y="5189149"/>
            <a:ext cx="1821584" cy="121641"/>
          </a:xfrm>
          <a:prstGeom prst="rect">
            <a:avLst/>
          </a:prstGeom>
        </p:spPr>
      </p:pic>
      <p:pic>
        <p:nvPicPr>
          <p:cNvPr id="39" name="Picture 28" descr="https://www.projuventute.ch/fileadmin/templates-redesign/images/logos/pj_logo_d_ro.png">
            <a:extLst>
              <a:ext uri="{FF2B5EF4-FFF2-40B4-BE49-F238E27FC236}">
                <a16:creationId xmlns:a16="http://schemas.microsoft.com/office/drawing/2014/main" id="{74E844E7-42A0-43B2-AC9C-36A97788B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0" b="21690"/>
          <a:stretch/>
        </p:blipFill>
        <p:spPr bwMode="auto">
          <a:xfrm>
            <a:off x="6476093" y="5990242"/>
            <a:ext cx="721171" cy="7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C42AA97B-0022-4CF0-8BCB-22B0602BF52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702694" y="5334524"/>
            <a:ext cx="2225229" cy="29743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EED04EA-D0E9-475A-9761-B887DA4D3F0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770085" y="4291185"/>
            <a:ext cx="1361655" cy="41487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DFCF624-A142-4BB3-ADB0-8073142864E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089005" y="6198728"/>
            <a:ext cx="1610033" cy="221564"/>
          </a:xfrm>
          <a:prstGeom prst="rect">
            <a:avLst/>
          </a:prstGeom>
        </p:spPr>
      </p:pic>
      <p:pic>
        <p:nvPicPr>
          <p:cNvPr id="43" name="Picture 32" descr="Schweizerische KriminalprÃ¤vention">
            <a:extLst>
              <a:ext uri="{FF2B5EF4-FFF2-40B4-BE49-F238E27FC236}">
                <a16:creationId xmlns:a16="http://schemas.microsoft.com/office/drawing/2014/main" id="{367078BB-6609-498D-AEA3-C1160F50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32" y="3519932"/>
            <a:ext cx="1145206" cy="37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15D6E6C8-6667-4544-80B9-0CD06DFA36E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29160" y="3559144"/>
            <a:ext cx="1643998" cy="147703"/>
          </a:xfrm>
          <a:prstGeom prst="rect">
            <a:avLst/>
          </a:prstGeom>
        </p:spPr>
      </p:pic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423FB3D0-4E99-4093-BD00-401FBE815EB5}"/>
              </a:ext>
            </a:extLst>
          </p:cNvPr>
          <p:cNvCxnSpPr>
            <a:cxnSpLocks/>
          </p:cNvCxnSpPr>
          <p:nvPr/>
        </p:nvCxnSpPr>
        <p:spPr>
          <a:xfrm flipV="1">
            <a:off x="9062800" y="3572090"/>
            <a:ext cx="1627994" cy="6709"/>
          </a:xfrm>
          <a:prstGeom prst="line">
            <a:avLst/>
          </a:prstGeom>
          <a:ln>
            <a:solidFill>
              <a:srgbClr val="74D2D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4" descr="https://www.suchtschweiz.ch/fileadmin/templates/gui/logo_suchtschweiz.gif">
            <a:extLst>
              <a:ext uri="{FF2B5EF4-FFF2-40B4-BE49-F238E27FC236}">
                <a16:creationId xmlns:a16="http://schemas.microsoft.com/office/drawing/2014/main" id="{4E1311FC-2BDF-42A2-BC17-9EF52FFD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3" y="6259379"/>
            <a:ext cx="1378365" cy="3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3145C7BD-735E-4FCF-B9A6-68F1903ED70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261553" y="6201532"/>
            <a:ext cx="1208571" cy="225601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EA1440F5-C060-46C0-BA44-8E6F6322A2C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2146" y="5633240"/>
            <a:ext cx="532341" cy="328008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C54018C-B5E8-4E6A-A72E-8722F524E77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027532" y="5704203"/>
            <a:ext cx="1615869" cy="286039"/>
          </a:xfrm>
          <a:prstGeom prst="rect">
            <a:avLst/>
          </a:prstGeom>
        </p:spPr>
      </p:pic>
      <p:pic>
        <p:nvPicPr>
          <p:cNvPr id="50" name="Picture 38" descr="ZEPRA - PrÃ¤vention und GesundheitsfÃ¶rderung">
            <a:extLst>
              <a:ext uri="{FF2B5EF4-FFF2-40B4-BE49-F238E27FC236}">
                <a16:creationId xmlns:a16="http://schemas.microsoft.com/office/drawing/2014/main" id="{D334C96E-F3CA-4E73-A23C-6C9AA286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22" y="5601246"/>
            <a:ext cx="1725613" cy="28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907E9B8E-3FFA-4270-A5A5-2BCAC8C2452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659200" y="4160588"/>
            <a:ext cx="471517" cy="455971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8F601ED-E981-47DD-9979-7830702821A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663478" y="4661784"/>
            <a:ext cx="963247" cy="87263"/>
          </a:xfrm>
          <a:prstGeom prst="rect">
            <a:avLst/>
          </a:prstGeom>
        </p:spPr>
      </p:pic>
      <p:pic>
        <p:nvPicPr>
          <p:cNvPr id="53" name="Picture 40" descr=":: zischtig.ch">
            <a:extLst>
              <a:ext uri="{FF2B5EF4-FFF2-40B4-BE49-F238E27FC236}">
                <a16:creationId xmlns:a16="http://schemas.microsoft.com/office/drawing/2014/main" id="{B0B0786C-B3DF-47A0-961F-98062B68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887" y="6226762"/>
            <a:ext cx="1259290" cy="38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AA0B74FF-9985-4B00-BDD3-894EEDD2510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935972" y="2981860"/>
            <a:ext cx="1400297" cy="46879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06D3110-EBA0-46E1-8F03-81CD9324463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457480" y="5746620"/>
            <a:ext cx="1326663" cy="6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85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Kantonale Versionen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z.B. 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ag.</a:t>
            </a:r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feel-ok.ch</a:t>
            </a:r>
            <a:endParaRPr lang="de-CH" sz="2800" dirty="0">
              <a:solidFill>
                <a:srgbClr val="134F52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04781F-CAFB-4BBD-B82B-4CAC5FAC9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09"/>
          <a:stretch/>
        </p:blipFill>
        <p:spPr>
          <a:xfrm>
            <a:off x="3139493" y="1055539"/>
            <a:ext cx="5916380" cy="5751661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2599099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z.B. 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ag.</a:t>
            </a:r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feel-ok.ch</a:t>
            </a:r>
            <a:endParaRPr lang="de-CH" sz="2800" dirty="0">
              <a:solidFill>
                <a:srgbClr val="134F52"/>
              </a:solidFill>
              <a:latin typeface="Raleway" panose="020B05030301010600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8FED958-FE57-4DA5-A2FA-E22F458B9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09"/>
          <a:stretch/>
        </p:blipFill>
        <p:spPr>
          <a:xfrm>
            <a:off x="3139493" y="1055539"/>
            <a:ext cx="5916380" cy="5751661"/>
          </a:xfrm>
          <a:prstGeom prst="rect">
            <a:avLst/>
          </a:prstGeom>
          <a:ln>
            <a:solidFill>
              <a:srgbClr val="0A4A4A"/>
            </a:solidFill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Kantonale Versionen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6FDA28F-79D4-4ECC-9B1C-F2C280A7D06C}"/>
              </a:ext>
            </a:extLst>
          </p:cNvPr>
          <p:cNvSpPr/>
          <p:nvPr/>
        </p:nvSpPr>
        <p:spPr>
          <a:xfrm>
            <a:off x="-2" y="-38100"/>
            <a:ext cx="12192000" cy="6896100"/>
          </a:xfrm>
          <a:prstGeom prst="rect">
            <a:avLst/>
          </a:prstGeom>
          <a:solidFill>
            <a:srgbClr val="134F52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5E5FBE0-FD98-47A4-8CF3-B7FB41B6D13C}"/>
              </a:ext>
            </a:extLst>
          </p:cNvPr>
          <p:cNvGrpSpPr/>
          <p:nvPr/>
        </p:nvGrpSpPr>
        <p:grpSpPr>
          <a:xfrm>
            <a:off x="4506685" y="43543"/>
            <a:ext cx="3178629" cy="6770914"/>
            <a:chOff x="4556880" y="43543"/>
            <a:chExt cx="3178629" cy="677091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B8F7B05-8758-43C5-B29C-8D55BDE91C28}"/>
                </a:ext>
              </a:extLst>
            </p:cNvPr>
            <p:cNvSpPr/>
            <p:nvPr/>
          </p:nvSpPr>
          <p:spPr>
            <a:xfrm>
              <a:off x="4556880" y="43543"/>
              <a:ext cx="3178629" cy="677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986E846B-315F-4BDA-8F7E-9ECD2BCAD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4697" y="163169"/>
              <a:ext cx="2680516" cy="6505522"/>
            </a:xfrm>
            <a:prstGeom prst="rect">
              <a:avLst/>
            </a:prstGeom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45427CD8-E7B8-41CE-BC01-A2F085198E31}"/>
              </a:ext>
            </a:extLst>
          </p:cNvPr>
          <p:cNvSpPr/>
          <p:nvPr/>
        </p:nvSpPr>
        <p:spPr>
          <a:xfrm>
            <a:off x="7632699" y="3928388"/>
            <a:ext cx="1419807" cy="28772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64E744B-CEB3-43C9-A60F-01C0E34338F8}"/>
              </a:ext>
            </a:extLst>
          </p:cNvPr>
          <p:cNvCxnSpPr>
            <a:cxnSpLocks/>
          </p:cNvCxnSpPr>
          <p:nvPr/>
        </p:nvCxnSpPr>
        <p:spPr>
          <a:xfrm>
            <a:off x="7685314" y="52387"/>
            <a:ext cx="1367192" cy="387600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229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Kantonale Versionen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 blbs.</a:t>
            </a:r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feel-ok.ch |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 be.</a:t>
            </a:r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feel-ok.ch |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 gl.</a:t>
            </a:r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feel-ok.ch | 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gr.</a:t>
            </a:r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feel-ok.ch | …</a:t>
            </a:r>
            <a:endParaRPr lang="de-CH" sz="2800" dirty="0">
              <a:solidFill>
                <a:srgbClr val="134F52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A0DE960-2467-43BC-ABB0-6723751D67B8}"/>
              </a:ext>
            </a:extLst>
          </p:cNvPr>
          <p:cNvGrpSpPr/>
          <p:nvPr/>
        </p:nvGrpSpPr>
        <p:grpSpPr>
          <a:xfrm>
            <a:off x="8060520" y="4022132"/>
            <a:ext cx="1895717" cy="520022"/>
            <a:chOff x="3347864" y="2575804"/>
            <a:chExt cx="1872209" cy="513573"/>
          </a:xfrm>
        </p:grpSpPr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CBC3D913-5B21-4FA8-8BF3-6104997BB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864" y="2575804"/>
              <a:ext cx="1523810" cy="400000"/>
            </a:xfrm>
            <a:prstGeom prst="rect">
              <a:avLst/>
            </a:prstGeom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E0BA4BE-46F0-465F-81B0-7E4955C91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865" y="2937704"/>
              <a:ext cx="1872208" cy="151673"/>
            </a:xfrm>
            <a:prstGeom prst="rect">
              <a:avLst/>
            </a:prstGeom>
          </p:spPr>
        </p:pic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569E08FC-6D46-4A19-8FF5-A3AAACBB751E}"/>
              </a:ext>
            </a:extLst>
          </p:cNvPr>
          <p:cNvGrpSpPr/>
          <p:nvPr/>
        </p:nvGrpSpPr>
        <p:grpSpPr>
          <a:xfrm>
            <a:off x="9490215" y="4716317"/>
            <a:ext cx="1820484" cy="721947"/>
            <a:chOff x="3347865" y="3198849"/>
            <a:chExt cx="1368152" cy="542566"/>
          </a:xfrm>
        </p:grpSpPr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B20C7F27-F7F8-447B-AC9A-B5E3968B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865" y="3198849"/>
              <a:ext cx="1080119" cy="395453"/>
            </a:xfrm>
            <a:prstGeom prst="rect">
              <a:avLst/>
            </a:prstGeom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F774E844-B275-48A6-AF65-6E0852F79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7865" y="3594302"/>
              <a:ext cx="1368152" cy="147113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D4C2E13-20DE-47C6-830D-106C59E4D94C}"/>
              </a:ext>
            </a:extLst>
          </p:cNvPr>
          <p:cNvGrpSpPr/>
          <p:nvPr/>
        </p:nvGrpSpPr>
        <p:grpSpPr>
          <a:xfrm>
            <a:off x="7688417" y="5810507"/>
            <a:ext cx="2213755" cy="438784"/>
            <a:chOff x="3347864" y="3967753"/>
            <a:chExt cx="1872209" cy="371087"/>
          </a:xfrm>
        </p:grpSpPr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A62CA56A-67E2-4F12-A45E-E23287D4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7864" y="3967753"/>
              <a:ext cx="1872209" cy="224025"/>
            </a:xfrm>
            <a:prstGeom prst="rect">
              <a:avLst/>
            </a:prstGeom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1F1BBEFA-B29A-4044-B80B-4BF6FBB96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7864" y="4210840"/>
              <a:ext cx="1523810" cy="128000"/>
            </a:xfrm>
            <a:prstGeom prst="rect">
              <a:avLst/>
            </a:prstGeom>
          </p:spPr>
        </p:pic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AE91EC1B-106B-4F2E-8680-6CD79DAD1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8538" y="2852070"/>
            <a:ext cx="2264196" cy="430690"/>
          </a:xfrm>
          <a:prstGeom prst="rect">
            <a:avLst/>
          </a:prstGeom>
        </p:spPr>
      </p:pic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6D2BFD56-F67D-4B12-AC39-1D2C87B17461}"/>
              </a:ext>
            </a:extLst>
          </p:cNvPr>
          <p:cNvGrpSpPr/>
          <p:nvPr/>
        </p:nvGrpSpPr>
        <p:grpSpPr>
          <a:xfrm>
            <a:off x="812061" y="2975325"/>
            <a:ext cx="1910999" cy="506448"/>
            <a:chOff x="3347863" y="1628800"/>
            <a:chExt cx="2299622" cy="609438"/>
          </a:xfrm>
        </p:grpSpPr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6109BF08-EE8C-4491-BED9-9D365C613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7864" y="1628800"/>
              <a:ext cx="972694" cy="473083"/>
            </a:xfrm>
            <a:prstGeom prst="rect">
              <a:avLst/>
            </a:prstGeom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EF83A29B-52F7-4D81-AA1F-EE39FEF51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47863" y="2113129"/>
              <a:ext cx="2299622" cy="125109"/>
            </a:xfrm>
            <a:prstGeom prst="rect">
              <a:avLst/>
            </a:prstGeom>
          </p:spPr>
        </p:pic>
      </p:grpSp>
      <p:pic>
        <p:nvPicPr>
          <p:cNvPr id="68" name="Grafik 67">
            <a:extLst>
              <a:ext uri="{FF2B5EF4-FFF2-40B4-BE49-F238E27FC236}">
                <a16:creationId xmlns:a16="http://schemas.microsoft.com/office/drawing/2014/main" id="{03A57192-8FC3-4135-A27B-E766B31A54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5011" y="3354306"/>
            <a:ext cx="2213755" cy="560689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DBEF163E-A77A-4157-A82A-001131CE3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950" y="5049885"/>
            <a:ext cx="2297816" cy="560823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97DAC105-D95D-4106-8491-5905FE9001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0406" y="5996761"/>
            <a:ext cx="1894148" cy="515211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53AF6EDA-80C8-441B-91A3-D15C250367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9721" y="3896383"/>
            <a:ext cx="2426678" cy="442362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75730E42-70F1-4AB2-8F33-9B82BACF76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0541" y="4170334"/>
            <a:ext cx="2882000" cy="535454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15D9DCBF-413B-44B3-96B6-206A854597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36381" y="4944424"/>
            <a:ext cx="2595291" cy="590126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A2EF2270-12B0-4D0A-A558-522C92DFDA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34027" y="5898014"/>
            <a:ext cx="2016295" cy="561355"/>
          </a:xfrm>
          <a:prstGeom prst="rect">
            <a:avLst/>
          </a:prstGeom>
        </p:spPr>
      </p:pic>
      <p:pic>
        <p:nvPicPr>
          <p:cNvPr id="75" name="Picture 6" descr="https://www.gr.ch/DE/institutionen/verwaltung/staka/dmz/dokumentation/Wappen_GR/Logo_3-sprachig_4-farbig.jpg">
            <a:extLst>
              <a:ext uri="{FF2B5EF4-FFF2-40B4-BE49-F238E27FC236}">
                <a16:creationId xmlns:a16="http://schemas.microsoft.com/office/drawing/2014/main" id="{C362CE5D-1B09-4241-BA1E-4A14E175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673" y="2812038"/>
            <a:ext cx="1910999" cy="6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75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40C02E2-B4DA-4E93-A3E1-0D136DE5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28" y="2627515"/>
            <a:ext cx="6749142" cy="403022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Trägerschaft | 2010 - …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radix.ch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D46BB76-5001-4B49-8636-4008A8DC1217}"/>
              </a:ext>
            </a:extLst>
          </p:cNvPr>
          <p:cNvSpPr/>
          <p:nvPr/>
        </p:nvSpPr>
        <p:spPr>
          <a:xfrm>
            <a:off x="8952288" y="1719943"/>
            <a:ext cx="2558972" cy="116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10" name="Picture 2" descr="Logo Radix">
            <a:extLst>
              <a:ext uri="{FF2B5EF4-FFF2-40B4-BE49-F238E27FC236}">
                <a16:creationId xmlns:a16="http://schemas.microsoft.com/office/drawing/2014/main" id="{D0444C6C-E04D-408D-9716-24E3D687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859" y="1837350"/>
            <a:ext cx="1850849" cy="68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355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Person, drinnen, Tisch, Wand enthält.&#10;&#10;Automatisch generierte Beschreibung">
            <a:extLst>
              <a:ext uri="{FF2B5EF4-FFF2-40B4-BE49-F238E27FC236}">
                <a16:creationId xmlns:a16="http://schemas.microsoft.com/office/drawing/2014/main" id="{1752043B-BF74-4411-9AB3-E4855B42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/>
          <a:stretch/>
        </p:blipFill>
        <p:spPr>
          <a:xfrm>
            <a:off x="2503353" y="2692913"/>
            <a:ext cx="6352780" cy="398125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Trägerschaft | 1999 - 2009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uzh.ch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D46BB76-5001-4B49-8636-4008A8DC1217}"/>
              </a:ext>
            </a:extLst>
          </p:cNvPr>
          <p:cNvSpPr/>
          <p:nvPr/>
        </p:nvSpPr>
        <p:spPr>
          <a:xfrm>
            <a:off x="8952288" y="1719943"/>
            <a:ext cx="2558972" cy="116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212D58-62F4-4F65-9C2A-98780FF09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679" y="1831470"/>
            <a:ext cx="1860189" cy="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Berichte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/infos-berichte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CF6FB7-BB7A-439E-A38F-C402362F7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23"/>
          <a:stretch/>
        </p:blipFill>
        <p:spPr>
          <a:xfrm>
            <a:off x="2838449" y="2704892"/>
            <a:ext cx="6515100" cy="3950116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187021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6C4105-5883-4782-A6BC-0A6C5A04B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feel-ok.ch | Version 1</a:t>
            </a:r>
          </a:p>
        </p:txBody>
      </p:sp>
      <p:pic>
        <p:nvPicPr>
          <p:cNvPr id="4" name="Inhaltsplatzhalter 3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EA81FAF-7B1F-4F12-BBA8-04E7C8A80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9" y="1440000"/>
            <a:ext cx="10012868" cy="5269934"/>
          </a:xfrm>
          <a:ln>
            <a:solidFill>
              <a:srgbClr val="26B1B4"/>
            </a:solidFill>
          </a:ln>
        </p:spPr>
      </p:pic>
    </p:spTree>
    <p:extLst>
      <p:ext uri="{BB962C8B-B14F-4D97-AF65-F5344CB8AC3E}">
        <p14:creationId xmlns:p14="http://schemas.microsoft.com/office/powerpoint/2010/main" val="3961940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ED03B82-2C94-4568-8824-13813257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ETH | Mai 2001</a:t>
            </a:r>
          </a:p>
        </p:txBody>
      </p:sp>
      <p:pic>
        <p:nvPicPr>
          <p:cNvPr id="4" name="Inhaltsplatzhalter 6" descr="Ein Bild, das Person, drinnen, Gruppe, Boden enthält.&#10;&#10;Automatisch generierte Beschreibung">
            <a:extLst>
              <a:ext uri="{FF2B5EF4-FFF2-40B4-BE49-F238E27FC236}">
                <a16:creationId xmlns:a16="http://schemas.microsoft.com/office/drawing/2014/main" id="{47E7AA6D-7FB1-4260-B18A-4F56B36D1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66"/>
          <a:stretch/>
        </p:blipFill>
        <p:spPr>
          <a:xfrm>
            <a:off x="2523858" y="1440001"/>
            <a:ext cx="7144284" cy="5252900"/>
          </a:xfr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2316246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45C9C15-B10F-4782-B37E-B5976C71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feel-ok-Bewegungspause | März 2008</a:t>
            </a:r>
          </a:p>
        </p:txBody>
      </p:sp>
      <p:pic>
        <p:nvPicPr>
          <p:cNvPr id="4" name="Grafik 3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CE50B39A-8CF8-4FA7-BDFD-64612FF75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93" y="1440000"/>
            <a:ext cx="7886700" cy="5257800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21099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80D160D-6D0B-474C-A827-68800BFA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3DF802-5B91-4091-B538-CDC000585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7015" r="14467" b="6994"/>
          <a:stretch/>
        </p:blipFill>
        <p:spPr>
          <a:xfrm>
            <a:off x="3141132" y="2101883"/>
            <a:ext cx="5909736" cy="351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7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CF8397C-C972-4424-9F25-13055D1A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Workshop | November 2001</a:t>
            </a:r>
          </a:p>
        </p:txBody>
      </p:sp>
      <p:pic>
        <p:nvPicPr>
          <p:cNvPr id="4" name="Inhaltsplatzhalter 5" descr="Ein Bild, das Person, Elektronik, Computer, Tisch enthält.&#10;&#10;Automatisch generierte Beschreibung">
            <a:extLst>
              <a:ext uri="{FF2B5EF4-FFF2-40B4-BE49-F238E27FC236}">
                <a16:creationId xmlns:a16="http://schemas.microsoft.com/office/drawing/2014/main" id="{2EFDCBF4-F0B5-4870-A966-479EB03B4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1440000"/>
            <a:ext cx="7010401" cy="5257800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3880396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F21401E-738E-4DD4-99A6-580190D9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feel-ok.ch | Pilotphase | 1999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83D4BC-47C9-4E57-9C5B-271798562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71" y="1440000"/>
            <a:ext cx="8191144" cy="5277322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3983584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61CBAB9-1E5C-43F5-BADA-051AF70C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feel-ok.ch | Version 4 | 2006</a:t>
            </a: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E79D176-70D5-4736-B1A9-F785FA8A3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0"/>
          <a:stretch/>
        </p:blipFill>
        <p:spPr>
          <a:xfrm>
            <a:off x="1106285" y="1440000"/>
            <a:ext cx="10026906" cy="5277322"/>
          </a:xfrm>
          <a:prstGeom prst="rect">
            <a:avLst/>
          </a:prstGeom>
          <a:ln>
            <a:solidFill>
              <a:srgbClr val="26B1B4"/>
            </a:solidFill>
          </a:ln>
        </p:spPr>
      </p:pic>
    </p:spTree>
    <p:extLst>
      <p:ext uri="{BB962C8B-B14F-4D97-AF65-F5344CB8AC3E}">
        <p14:creationId xmlns:p14="http://schemas.microsoft.com/office/powerpoint/2010/main" val="4188947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61CBAB9-1E5C-43F5-BADA-051AF70C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feel-ok.ch | Version 7 | 2010</a:t>
            </a: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339AA4BA-54A2-4955-9A01-1EFF0A6D8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35" y="1440000"/>
            <a:ext cx="4410130" cy="5364338"/>
          </a:xfrm>
          <a:prstGeom prst="rect">
            <a:avLst/>
          </a:prstGeom>
          <a:noFill/>
          <a:ln w="9525">
            <a:solidFill>
              <a:srgbClr val="134F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005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feel-ok.ch | Version 10 | 2019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/1999-2019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F8772C-FA1D-4931-B401-3D24AC6F2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1" y="1374192"/>
            <a:ext cx="2486780" cy="5332191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3163223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AF9CA5-96EE-41EF-927A-A9464B28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feel-ok-Familie</a:t>
            </a:r>
          </a:p>
        </p:txBody>
      </p:sp>
      <p:pic>
        <p:nvPicPr>
          <p:cNvPr id="4" name="Grafik 3" descr="Ein Bild, das Objekt, Uhr enthält.&#10;&#10;Automatisch generierte Beschreibung">
            <a:extLst>
              <a:ext uri="{FF2B5EF4-FFF2-40B4-BE49-F238E27FC236}">
                <a16:creationId xmlns:a16="http://schemas.microsoft.com/office/drawing/2014/main" id="{0ADC6EC6-69D4-4731-968B-FC2A1D4EC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70" y="2800541"/>
            <a:ext cx="3600000" cy="1129920"/>
          </a:xfrm>
          <a:prstGeom prst="rect">
            <a:avLst/>
          </a:prstGeom>
        </p:spPr>
      </p:pic>
      <p:pic>
        <p:nvPicPr>
          <p:cNvPr id="5" name="Grafik 4" descr="Ein Bild, das Objekt, Uhr enthält.&#10;&#10;Automatisch generierte Beschreibung">
            <a:extLst>
              <a:ext uri="{FF2B5EF4-FFF2-40B4-BE49-F238E27FC236}">
                <a16:creationId xmlns:a16="http://schemas.microsoft.com/office/drawing/2014/main" id="{63CB5D4E-B7DA-4FA3-8DE6-A2B1D021D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82" y="4869185"/>
            <a:ext cx="3600000" cy="1208322"/>
          </a:xfrm>
          <a:prstGeom prst="rect">
            <a:avLst/>
          </a:prstGeom>
        </p:spPr>
      </p:pic>
      <p:pic>
        <p:nvPicPr>
          <p:cNvPr id="6" name="Grafik 5" descr="Ein Bild, das Objekt, Uhr enthält.&#10;&#10;Automatisch generierte Beschreibung">
            <a:extLst>
              <a:ext uri="{FF2B5EF4-FFF2-40B4-BE49-F238E27FC236}">
                <a16:creationId xmlns:a16="http://schemas.microsoft.com/office/drawing/2014/main" id="{63CDC395-CF78-40E5-B0E5-EA167B944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15" y="1651286"/>
            <a:ext cx="3284117" cy="11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07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D42085-989D-496C-A139-7C010B84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Graz - Workshop | November 2007 </a:t>
            </a:r>
          </a:p>
        </p:txBody>
      </p:sp>
      <p:pic>
        <p:nvPicPr>
          <p:cNvPr id="4" name="Grafik 3" descr="Ein Bild, das Person, draußen, darstellend, Baum enthält.&#10;&#10;Automatisch generierte Beschreibung">
            <a:extLst>
              <a:ext uri="{FF2B5EF4-FFF2-40B4-BE49-F238E27FC236}">
                <a16:creationId xmlns:a16="http://schemas.microsoft.com/office/drawing/2014/main" id="{F16F96FC-DF54-488D-A6AB-C2D047959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2145504" y="1440000"/>
            <a:ext cx="7068478" cy="5186087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482189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8D65978-2457-4098-9230-632F79B6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Graz - Workshop | November 2011</a:t>
            </a:r>
          </a:p>
        </p:txBody>
      </p:sp>
      <p:pic>
        <p:nvPicPr>
          <p:cNvPr id="4" name="Grafik 3" descr="Ein Bild, das Person, Baum, draußen, darstellend enthält.&#10;&#10;Automatisch generierte Beschreibung">
            <a:extLst>
              <a:ext uri="{FF2B5EF4-FFF2-40B4-BE49-F238E27FC236}">
                <a16:creationId xmlns:a16="http://schemas.microsoft.com/office/drawing/2014/main" id="{0A511E57-32D9-4B8E-90BF-F3618EB26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11120" r="3179" b="3179"/>
          <a:stretch/>
        </p:blipFill>
        <p:spPr>
          <a:xfrm>
            <a:off x="1364586" y="1440000"/>
            <a:ext cx="8630314" cy="5287406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813873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C542E59-537B-41BE-9E05-30F3C6A65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feel-ok | Ein drei-Länder-Programm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61E377C-C8CE-4EBE-858B-F6610A888356}"/>
              </a:ext>
            </a:extLst>
          </p:cNvPr>
          <p:cNvGrpSpPr/>
          <p:nvPr/>
        </p:nvGrpSpPr>
        <p:grpSpPr>
          <a:xfrm>
            <a:off x="1882923" y="1440000"/>
            <a:ext cx="8426154" cy="5145974"/>
            <a:chOff x="2200423" y="1470999"/>
            <a:chExt cx="8426154" cy="5145974"/>
          </a:xfrm>
        </p:grpSpPr>
        <p:pic>
          <p:nvPicPr>
            <p:cNvPr id="4" name="Grafik 3" descr="Ein Bild, das Text, Karte enthält.&#10;&#10;Automatisch generierte Beschreibung">
              <a:extLst>
                <a:ext uri="{FF2B5EF4-FFF2-40B4-BE49-F238E27FC236}">
                  <a16:creationId xmlns:a16="http://schemas.microsoft.com/office/drawing/2014/main" id="{B4BEE246-2AE8-439B-A3D3-A8F1B8EA3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423" y="1470999"/>
              <a:ext cx="8426154" cy="5145974"/>
            </a:xfrm>
            <a:prstGeom prst="rect">
              <a:avLst/>
            </a:prstGeom>
            <a:ln>
              <a:solidFill>
                <a:srgbClr val="134F52"/>
              </a:solidFill>
            </a:ln>
          </p:spPr>
        </p:pic>
        <p:pic>
          <p:nvPicPr>
            <p:cNvPr id="5" name="Grafik 4" descr="Ein Bild, das Objekt, Uhr enthält.&#10;&#10;Automatisch generierte Beschreibung">
              <a:extLst>
                <a:ext uri="{FF2B5EF4-FFF2-40B4-BE49-F238E27FC236}">
                  <a16:creationId xmlns:a16="http://schemas.microsoft.com/office/drawing/2014/main" id="{BE6E00F3-B6D3-4402-A9B5-CA43F1A91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103" y="4557910"/>
              <a:ext cx="1800000" cy="564960"/>
            </a:xfrm>
            <a:prstGeom prst="rect">
              <a:avLst/>
            </a:prstGeom>
          </p:spPr>
        </p:pic>
        <p:pic>
          <p:nvPicPr>
            <p:cNvPr id="6" name="Grafik 5" descr="Ein Bild, das Objekt, Uhr enthält.&#10;&#10;Automatisch generierte Beschreibung">
              <a:extLst>
                <a:ext uri="{FF2B5EF4-FFF2-40B4-BE49-F238E27FC236}">
                  <a16:creationId xmlns:a16="http://schemas.microsoft.com/office/drawing/2014/main" id="{8F9A2700-EB2D-4558-B205-1909C8A24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019" y="5738994"/>
              <a:ext cx="1800000" cy="604161"/>
            </a:xfrm>
            <a:prstGeom prst="rect">
              <a:avLst/>
            </a:prstGeom>
          </p:spPr>
        </p:pic>
        <p:pic>
          <p:nvPicPr>
            <p:cNvPr id="7" name="Grafik 6" descr="Ein Bild, das Objekt, Uhr enthält.&#10;&#10;Automatisch generierte Beschreibung">
              <a:extLst>
                <a:ext uri="{FF2B5EF4-FFF2-40B4-BE49-F238E27FC236}">
                  <a16:creationId xmlns:a16="http://schemas.microsoft.com/office/drawing/2014/main" id="{D4B14FEC-4310-4C57-B864-DE045CE8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891" y="2468339"/>
              <a:ext cx="1800000" cy="604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32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B94B7CC-B00A-4059-9DBA-79DA3D006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7" y="2354400"/>
            <a:ext cx="11416455" cy="4269559"/>
          </a:xfrm>
        </p:spPr>
        <p:txBody>
          <a:bodyPr/>
          <a:lstStyle/>
          <a:p>
            <a:r>
              <a:rPr lang="de-CH" dirty="0"/>
              <a:t>Einsatz von feel-ok.ch mit Jugendlichen </a:t>
            </a:r>
          </a:p>
          <a:p>
            <a:r>
              <a:rPr lang="de-CH" dirty="0"/>
              <a:t>Die Strategie von feel-ok.ch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E0164D-CFFE-4259-BE6D-2291EDB0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Weitere Videos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B2B5C52-5D22-43B5-8DF3-82705216AC90}"/>
              </a:ext>
            </a:extLst>
          </p:cNvPr>
          <p:cNvSpPr/>
          <p:nvPr/>
        </p:nvSpPr>
        <p:spPr>
          <a:xfrm>
            <a:off x="-1" y="1434739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/onlineVortraege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2588F23-9B17-4E64-B011-D8D1E27F50DD}"/>
              </a:ext>
            </a:extLst>
          </p:cNvPr>
          <p:cNvSpPr/>
          <p:nvPr/>
        </p:nvSpPr>
        <p:spPr>
          <a:xfrm>
            <a:off x="0" y="1434739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1983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Für Jugendliche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endParaRPr lang="de-CH" sz="2800" dirty="0">
              <a:solidFill>
                <a:srgbClr val="134F52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A3ABA6-8056-4C50-A8DF-D834D743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189" y="1063497"/>
            <a:ext cx="6189619" cy="5735621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305244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092984B-8450-4FF9-9FDC-D7E58E2D3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189" y="1063497"/>
            <a:ext cx="6189619" cy="5735621"/>
          </a:xfrm>
          <a:prstGeom prst="rect">
            <a:avLst/>
          </a:prstGeom>
          <a:ln>
            <a:solidFill>
              <a:srgbClr val="0A4A4A"/>
            </a:solidFill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Für Jugendliche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endParaRPr lang="de-CH" sz="2800" dirty="0">
              <a:solidFill>
                <a:srgbClr val="134F52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E7A9498-8635-47EB-95C8-5A247CC707F7}"/>
              </a:ext>
            </a:extLst>
          </p:cNvPr>
          <p:cNvSpPr/>
          <p:nvPr/>
        </p:nvSpPr>
        <p:spPr>
          <a:xfrm>
            <a:off x="-2" y="-38100"/>
            <a:ext cx="12192000" cy="6896100"/>
          </a:xfrm>
          <a:prstGeom prst="rect">
            <a:avLst/>
          </a:prstGeom>
          <a:solidFill>
            <a:srgbClr val="134F52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F32A53C-E03A-41EF-BE47-7F39A0A4E560}"/>
              </a:ext>
            </a:extLst>
          </p:cNvPr>
          <p:cNvGrpSpPr/>
          <p:nvPr/>
        </p:nvGrpSpPr>
        <p:grpSpPr>
          <a:xfrm>
            <a:off x="1813470" y="1115420"/>
            <a:ext cx="8565059" cy="4627160"/>
            <a:chOff x="2129551" y="1069310"/>
            <a:chExt cx="8565059" cy="462716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DA2DAEB-00B2-4671-84A1-11EB253C6257}"/>
                </a:ext>
              </a:extLst>
            </p:cNvPr>
            <p:cNvSpPr/>
            <p:nvPr/>
          </p:nvSpPr>
          <p:spPr>
            <a:xfrm>
              <a:off x="2129551" y="1069310"/>
              <a:ext cx="8565059" cy="462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04537EA-D89D-4C00-BC9F-7F27F63A9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5919" y="1339408"/>
              <a:ext cx="8077411" cy="4142123"/>
            </a:xfrm>
            <a:prstGeom prst="rect">
              <a:avLst/>
            </a:prstGeom>
            <a:ln>
              <a:solidFill>
                <a:srgbClr val="134F52"/>
              </a:solidFill>
            </a:ln>
          </p:spPr>
        </p:pic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96A01B77-5B4C-496C-B7A1-2DBA830A13C6}"/>
              </a:ext>
            </a:extLst>
          </p:cNvPr>
          <p:cNvSpPr/>
          <p:nvPr/>
        </p:nvSpPr>
        <p:spPr>
          <a:xfrm>
            <a:off x="3256428" y="5693833"/>
            <a:ext cx="4373731" cy="10443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B63D8998-881C-4F09-A960-1E8200BF7255}"/>
              </a:ext>
            </a:extLst>
          </p:cNvPr>
          <p:cNvCxnSpPr>
            <a:cxnSpLocks/>
          </p:cNvCxnSpPr>
          <p:nvPr/>
        </p:nvCxnSpPr>
        <p:spPr>
          <a:xfrm>
            <a:off x="1820333" y="5740400"/>
            <a:ext cx="1436095" cy="10019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317A10E-C39D-4F71-819C-A8A82582B9EF}"/>
              </a:ext>
            </a:extLst>
          </p:cNvPr>
          <p:cNvCxnSpPr>
            <a:cxnSpLocks/>
          </p:cNvCxnSpPr>
          <p:nvPr/>
        </p:nvCxnSpPr>
        <p:spPr>
          <a:xfrm flipH="1">
            <a:off x="7632700" y="5727700"/>
            <a:ext cx="2745829" cy="101123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23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Für Lehrpersonen und Multiplikatoren/-innen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/schule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D746E1-4716-4362-85C3-9D3312777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94" y="1055539"/>
            <a:ext cx="5913012" cy="5735622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3509172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4CC612C-FD4B-4277-B5DF-FA02D858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94" y="1055539"/>
            <a:ext cx="5913012" cy="5735622"/>
          </a:xfrm>
          <a:prstGeom prst="rect">
            <a:avLst/>
          </a:prstGeom>
          <a:ln>
            <a:solidFill>
              <a:srgbClr val="0A4A4A"/>
            </a:solidFill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Für Lehrpersonen und Multiplikatoren/-innen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/schule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FE58371-0933-44FE-A233-4E42AFB6F42D}"/>
              </a:ext>
            </a:extLst>
          </p:cNvPr>
          <p:cNvSpPr/>
          <p:nvPr/>
        </p:nvSpPr>
        <p:spPr>
          <a:xfrm>
            <a:off x="0" y="-38100"/>
            <a:ext cx="12192000" cy="6896100"/>
          </a:xfrm>
          <a:prstGeom prst="rect">
            <a:avLst/>
          </a:prstGeom>
          <a:solidFill>
            <a:srgbClr val="134F52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6D11014-1B3C-48E0-B998-DBAC131B7E38}"/>
              </a:ext>
            </a:extLst>
          </p:cNvPr>
          <p:cNvSpPr/>
          <p:nvPr/>
        </p:nvSpPr>
        <p:spPr>
          <a:xfrm>
            <a:off x="598997" y="459317"/>
            <a:ext cx="10994007" cy="593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 descr="Ein Bild, das drinnen, Wand, Decke, Person enthält.&#10;&#10;Automatisch generierte Beschreibung">
            <a:extLst>
              <a:ext uri="{FF2B5EF4-FFF2-40B4-BE49-F238E27FC236}">
                <a16:creationId xmlns:a16="http://schemas.microsoft.com/office/drawing/2014/main" id="{D54C9A04-E2D0-4357-A5AE-FAAA44F53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1" b="4365"/>
          <a:stretch/>
        </p:blipFill>
        <p:spPr>
          <a:xfrm>
            <a:off x="770546" y="540681"/>
            <a:ext cx="10662821" cy="5803806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459926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Für Eltern von Jugendlichen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/eltern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EAADDAA-5BC6-4013-8336-A5BF177F7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10"/>
          <a:stretch/>
        </p:blipFill>
        <p:spPr>
          <a:xfrm>
            <a:off x="3139493" y="1055539"/>
            <a:ext cx="5916379" cy="5527294"/>
          </a:xfrm>
          <a:prstGeom prst="rect">
            <a:avLst/>
          </a:prstGeom>
          <a:ln>
            <a:solidFill>
              <a:srgbClr val="0A4A4A"/>
            </a:solidFill>
          </a:ln>
        </p:spPr>
      </p:pic>
    </p:spTree>
    <p:extLst>
      <p:ext uri="{BB962C8B-B14F-4D97-AF65-F5344CB8AC3E}">
        <p14:creationId xmlns:p14="http://schemas.microsoft.com/office/powerpoint/2010/main" val="267838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95588D0-1B6A-4C62-A1CC-152FDE109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10"/>
          <a:stretch/>
        </p:blipFill>
        <p:spPr>
          <a:xfrm>
            <a:off x="3139493" y="1055539"/>
            <a:ext cx="5916379" cy="5527294"/>
          </a:xfrm>
          <a:prstGeom prst="rect">
            <a:avLst/>
          </a:prstGeom>
          <a:ln>
            <a:solidFill>
              <a:srgbClr val="0A4A4A"/>
            </a:solidFill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Für Eltern von Jugendlichen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/eltern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40427AE-83E0-4E9D-8DA3-82CF037D3066}"/>
              </a:ext>
            </a:extLst>
          </p:cNvPr>
          <p:cNvSpPr/>
          <p:nvPr/>
        </p:nvSpPr>
        <p:spPr>
          <a:xfrm>
            <a:off x="-2" y="-38100"/>
            <a:ext cx="12192000" cy="6896100"/>
          </a:xfrm>
          <a:prstGeom prst="rect">
            <a:avLst/>
          </a:prstGeom>
          <a:solidFill>
            <a:srgbClr val="134F52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C8BDC83-5B30-4B8F-8A6B-5C38253FF572}"/>
              </a:ext>
            </a:extLst>
          </p:cNvPr>
          <p:cNvSpPr/>
          <p:nvPr/>
        </p:nvSpPr>
        <p:spPr>
          <a:xfrm>
            <a:off x="825685" y="1234016"/>
            <a:ext cx="10672048" cy="4389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175899-06BD-4FDF-8EC7-3D81BEA4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16" y="1443952"/>
            <a:ext cx="10491429" cy="3979687"/>
          </a:xfrm>
          <a:prstGeom prst="rect">
            <a:avLst/>
          </a:prstGeom>
          <a:ln>
            <a:solidFill>
              <a:srgbClr val="134F52"/>
            </a:solidFill>
          </a:ln>
        </p:spPr>
      </p:pic>
    </p:spTree>
    <p:extLst>
      <p:ext uri="{BB962C8B-B14F-4D97-AF65-F5344CB8AC3E}">
        <p14:creationId xmlns:p14="http://schemas.microsoft.com/office/powerpoint/2010/main" val="147782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C8851E-9AC4-4EC9-9527-D1D96458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Nutzung feel-ok | Jahresberichte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337E5-FC55-4963-8819-41EEAFBEAEC8}"/>
              </a:ext>
            </a:extLst>
          </p:cNvPr>
          <p:cNvSpPr/>
          <p:nvPr/>
        </p:nvSpPr>
        <p:spPr>
          <a:xfrm>
            <a:off x="-1" y="1837350"/>
            <a:ext cx="12192000" cy="688136"/>
          </a:xfrm>
          <a:prstGeom prst="rect">
            <a:avLst/>
          </a:prstGeom>
          <a:solidFill>
            <a:srgbClr val="77D1D4"/>
          </a:solidFill>
          <a:ln w="3175">
            <a:noFill/>
            <a:prstDash val="dash"/>
          </a:ln>
          <a:effectLst>
            <a:reflection blurRad="6350" stA="6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de-CH" sz="2800" dirty="0">
                <a:solidFill>
                  <a:schemeClr val="bg1"/>
                </a:solidFill>
                <a:latin typeface="Raleway" panose="020B0503030101060003" pitchFamily="34" charset="0"/>
              </a:rPr>
              <a:t> feel-ok.ch</a:t>
            </a:r>
            <a:r>
              <a:rPr lang="de-CH" sz="2800" dirty="0">
                <a:solidFill>
                  <a:srgbClr val="134F52"/>
                </a:solidFill>
                <a:latin typeface="Raleway" panose="020B0503030101060003" pitchFamily="34" charset="0"/>
              </a:rPr>
              <a:t>/infos-jahresberichte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6A12E0-45EB-4E16-97BE-103A2467CC66}"/>
              </a:ext>
            </a:extLst>
          </p:cNvPr>
          <p:cNvSpPr/>
          <p:nvPr/>
        </p:nvSpPr>
        <p:spPr>
          <a:xfrm>
            <a:off x="0" y="1837350"/>
            <a:ext cx="122237" cy="688136"/>
          </a:xfrm>
          <a:prstGeom prst="rect">
            <a:avLst/>
          </a:prstGeom>
          <a:pattFill prst="ltUpDiag">
            <a:fgClr>
              <a:srgbClr val="26B1B4"/>
            </a:fgClr>
            <a:bgClr>
              <a:srgbClr val="73D0D3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Picture 2" descr="https://www.feel-ok.ch/images/themen/jahresberichte/2018.png">
            <a:extLst>
              <a:ext uri="{FF2B5EF4-FFF2-40B4-BE49-F238E27FC236}">
                <a16:creationId xmlns:a16="http://schemas.microsoft.com/office/drawing/2014/main" id="{3B717412-68FF-46C5-8EC9-1F5062C5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22" y="2705101"/>
            <a:ext cx="7468755" cy="3932766"/>
          </a:xfrm>
          <a:prstGeom prst="rect">
            <a:avLst/>
          </a:prstGeom>
          <a:noFill/>
          <a:ln>
            <a:solidFill>
              <a:srgbClr val="134F5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20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Breitbild</PresentationFormat>
  <Paragraphs>51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Raleway</vt:lpstr>
      <vt:lpstr>Wingdings</vt:lpstr>
      <vt:lpstr>Office</vt:lpstr>
      <vt:lpstr>feel-ok.ch</vt:lpstr>
      <vt:lpstr>Inhalte</vt:lpstr>
      <vt:lpstr>Für Jugendliche</vt:lpstr>
      <vt:lpstr>Für Jugendliche</vt:lpstr>
      <vt:lpstr>Für Lehrpersonen und Multiplikatoren/-innen</vt:lpstr>
      <vt:lpstr>Für Lehrpersonen und Multiplikatoren/-innen</vt:lpstr>
      <vt:lpstr>Für Eltern von Jugendlichen</vt:lpstr>
      <vt:lpstr>Für Eltern von Jugendlichen</vt:lpstr>
      <vt:lpstr>Nutzung feel-ok | Jahresberichte</vt:lpstr>
      <vt:lpstr>Patronatsinstitutionen | feel-ok.ch</vt:lpstr>
      <vt:lpstr>Kantonale Versionen</vt:lpstr>
      <vt:lpstr>Kantonale Versionen</vt:lpstr>
      <vt:lpstr>Kantonale Versionen</vt:lpstr>
      <vt:lpstr>Trägerschaft | 2010 - …</vt:lpstr>
      <vt:lpstr>Trägerschaft | 1999 - 2009</vt:lpstr>
      <vt:lpstr>Berichte</vt:lpstr>
      <vt:lpstr>feel-ok.ch | Version 1</vt:lpstr>
      <vt:lpstr>ETH | Mai 2001</vt:lpstr>
      <vt:lpstr>feel-ok-Bewegungspause | März 2008</vt:lpstr>
      <vt:lpstr>Workshop | November 2001</vt:lpstr>
      <vt:lpstr>feel-ok.ch | Pilotphase | 1999</vt:lpstr>
      <vt:lpstr>feel-ok.ch | Version 4 | 2006</vt:lpstr>
      <vt:lpstr>feel-ok.ch | Version 7 | 2010</vt:lpstr>
      <vt:lpstr>feel-ok.ch | Version 10 | 2019</vt:lpstr>
      <vt:lpstr>Die feel-ok-Familie</vt:lpstr>
      <vt:lpstr>Graz - Workshop | November 2007 </vt:lpstr>
      <vt:lpstr>Graz - Workshop | November 2011</vt:lpstr>
      <vt:lpstr>feel-ok | Ein drei-Länder-Programm</vt:lpstr>
      <vt:lpstr>Weitere 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Padlina</dc:creator>
  <cp:lastModifiedBy>Oliver Padlina</cp:lastModifiedBy>
  <cp:revision>21</cp:revision>
  <dcterms:created xsi:type="dcterms:W3CDTF">2019-07-23T07:01:38Z</dcterms:created>
  <dcterms:modified xsi:type="dcterms:W3CDTF">2019-07-31T19:49:03Z</dcterms:modified>
</cp:coreProperties>
</file>